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9144000"/>
  <p:notesSz cx="66690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  <p:ext uri="GoogleSlidesCustomDataVersion2">
      <go:slidesCustomData xmlns:go="http://customooxmlschemas.google.com/" r:id="rId18" roundtripDataSignature="AMtx7mj9zSdVY1FbMwHzyHWVhOC6smKd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B20E5B3-88F4-47C2-B82B-9BFDAE37E4DD}">
  <a:tblStyle styleId="{8B20E5B3-88F4-47C2-B82B-9BFDAE37E4D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6" orient="horz"/>
        <p:guide pos="210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6150" lIns="92325" spcFirstLastPara="1" rIns="92325" wrap="square" tIns="461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778250" y="942975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anchorCtr="0" anchor="b" bIns="46150" lIns="92325" spcFirstLastPara="1" rIns="92325" wrap="square" tIns="461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p1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p8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9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p2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p3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p23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p4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24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5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6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/>
          <p:nvPr>
            <p:ph idx="1" type="body"/>
          </p:nvPr>
        </p:nvSpPr>
        <p:spPr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6150" lIns="92325" spcFirstLastPara="1" rIns="92325" wrap="square" tIns="46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7:notes"/>
          <p:cNvSpPr/>
          <p:nvPr>
            <p:ph idx="2" type="sldImg"/>
          </p:nvPr>
        </p:nvSpPr>
        <p:spPr>
          <a:xfrm>
            <a:off x="852488" y="742950"/>
            <a:ext cx="4965700" cy="37242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" type="objOnly">
  <p:cSld name="OBJECT_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showMasterSp="0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0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0"/>
          <p:cNvSpPr txBox="1"/>
          <p:nvPr>
            <p:ph type="title"/>
          </p:nvPr>
        </p:nvSpPr>
        <p:spPr>
          <a:xfrm>
            <a:off x="822960" y="5074920"/>
            <a:ext cx="7589520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/>
          <p:nvPr>
            <p:ph idx="2" type="pic"/>
          </p:nvPr>
        </p:nvSpPr>
        <p:spPr>
          <a:xfrm>
            <a:off x="12" y="0"/>
            <a:ext cx="9143989" cy="4915076"/>
          </a:xfrm>
          <a:prstGeom prst="rect">
            <a:avLst/>
          </a:prstGeom>
          <a:solidFill>
            <a:srgbClr val="BECAD4"/>
          </a:solidFill>
          <a:ln>
            <a:noFill/>
          </a:ln>
        </p:spPr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822960" y="5907024"/>
            <a:ext cx="7589520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9" name="Google Shape;89;p20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" type="body"/>
          </p:nvPr>
        </p:nvSpPr>
        <p:spPr>
          <a:xfrm rot="5400000">
            <a:off x="2583179" y="85514"/>
            <a:ext cx="4023360" cy="75438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5" name="Google Shape;95;p21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showMasterSp="0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2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2"/>
          <p:cNvSpPr txBox="1"/>
          <p:nvPr>
            <p:ph type="title"/>
          </p:nvPr>
        </p:nvSpPr>
        <p:spPr>
          <a:xfrm rot="5400000">
            <a:off x="4649564" y="2306414"/>
            <a:ext cx="575989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 rot="5400000">
            <a:off x="649064" y="391889"/>
            <a:ext cx="575989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 type="title">
  <p:cSld name="TITL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2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2"/>
          <p:cNvSpPr txBox="1"/>
          <p:nvPr>
            <p:ph type="ctr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" type="subTitle"/>
          </p:nvPr>
        </p:nvSpPr>
        <p:spPr>
          <a:xfrm>
            <a:off x="825038" y="4455621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8" name="Google Shape;28;p12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2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cxnSp>
        <p:nvCxnSpPr>
          <p:cNvPr id="31" name="Google Shape;31;p12"/>
          <p:cNvCxnSpPr/>
          <p:nvPr/>
        </p:nvCxnSpPr>
        <p:spPr>
          <a:xfrm>
            <a:off x="905744" y="4343400"/>
            <a:ext cx="740664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showMasterSp="0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3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3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1" type="body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" showMasterSp="0" type="secHead">
  <p:cSld name="SECTION_HEADER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5"/>
          <p:cNvSpPr txBox="1"/>
          <p:nvPr>
            <p:ph type="title"/>
          </p:nvPr>
        </p:nvSpPr>
        <p:spPr>
          <a:xfrm>
            <a:off x="822960" y="758952"/>
            <a:ext cx="75438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" type="body"/>
          </p:nvPr>
        </p:nvSpPr>
        <p:spPr>
          <a:xfrm>
            <a:off x="822960" y="4453128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cxnSp>
        <p:nvCxnSpPr>
          <p:cNvPr id="52" name="Google Shape;52;p15"/>
          <p:cNvCxnSpPr/>
          <p:nvPr/>
        </p:nvCxnSpPr>
        <p:spPr>
          <a:xfrm>
            <a:off x="905744" y="4343400"/>
            <a:ext cx="740664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6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6"/>
          <p:cNvSpPr txBox="1"/>
          <p:nvPr>
            <p:ph idx="1" type="body"/>
          </p:nvPr>
        </p:nvSpPr>
        <p:spPr>
          <a:xfrm>
            <a:off x="822960" y="1845735"/>
            <a:ext cx="3703320" cy="4023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2" type="body"/>
          </p:nvPr>
        </p:nvSpPr>
        <p:spPr>
          <a:xfrm>
            <a:off x="4663440" y="1845735"/>
            <a:ext cx="37033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6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822960" y="1846052"/>
            <a:ext cx="370332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17"/>
          <p:cNvSpPr txBox="1"/>
          <p:nvPr>
            <p:ph idx="2" type="body"/>
          </p:nvPr>
        </p:nvSpPr>
        <p:spPr>
          <a:xfrm>
            <a:off x="822960" y="2582335"/>
            <a:ext cx="3703320" cy="3286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3" type="body"/>
          </p:nvPr>
        </p:nvSpPr>
        <p:spPr>
          <a:xfrm>
            <a:off x="4663440" y="1846052"/>
            <a:ext cx="370332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5" name="Google Shape;65;p17"/>
          <p:cNvSpPr txBox="1"/>
          <p:nvPr>
            <p:ph idx="4" type="body"/>
          </p:nvPr>
        </p:nvSpPr>
        <p:spPr>
          <a:xfrm>
            <a:off x="4663440" y="2582334"/>
            <a:ext cx="3703320" cy="3286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showMasterSp="0" type="objTx">
  <p:cSld name="OBJECT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9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9"/>
          <p:cNvSpPr txBox="1"/>
          <p:nvPr>
            <p:ph type="title"/>
          </p:nvPr>
        </p:nvSpPr>
        <p:spPr>
          <a:xfrm>
            <a:off x="342900" y="594359"/>
            <a:ext cx="24003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600450" y="731520"/>
            <a:ext cx="486918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2" type="body"/>
          </p:nvPr>
        </p:nvSpPr>
        <p:spPr>
          <a:xfrm>
            <a:off x="342900" y="2926080"/>
            <a:ext cx="24003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0" name="Google Shape;80;p19"/>
          <p:cNvSpPr txBox="1"/>
          <p:nvPr>
            <p:ph idx="10" type="dt"/>
          </p:nvPr>
        </p:nvSpPr>
        <p:spPr>
          <a:xfrm>
            <a:off x="349134" y="6459786"/>
            <a:ext cx="19638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1" type="ftr"/>
          </p:nvPr>
        </p:nvSpPr>
        <p:spPr>
          <a:xfrm>
            <a:off x="3600450" y="6459786"/>
            <a:ext cx="3486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0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0"/>
          <p:cNvSpPr txBox="1"/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0"/>
          <p:cNvSpPr txBox="1"/>
          <p:nvPr>
            <p:ph idx="1" type="body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cxnSp>
        <p:nvCxnSpPr>
          <p:cNvPr id="17" name="Google Shape;17;p10"/>
          <p:cNvCxnSpPr/>
          <p:nvPr/>
        </p:nvCxnSpPr>
        <p:spPr>
          <a:xfrm>
            <a:off x="895149" y="1737845"/>
            <a:ext cx="74752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lessources-pcm.com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about:bla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/>
          <p:nvPr/>
        </p:nvSpPr>
        <p:spPr>
          <a:xfrm>
            <a:off x="4502321" y="892424"/>
            <a:ext cx="4390143" cy="165618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  <a:t>INITIATION </a:t>
            </a:r>
            <a:b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</a:br>
            <a: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  <a:t>SKI</a:t>
            </a:r>
          </a:p>
        </p:txBody>
      </p:sp>
      <p:sp>
        <p:nvSpPr>
          <p:cNvPr id="111" name="Google Shape;111;p1"/>
          <p:cNvSpPr/>
          <p:nvPr/>
        </p:nvSpPr>
        <p:spPr>
          <a:xfrm>
            <a:off x="529800" y="4149075"/>
            <a:ext cx="7945043" cy="183867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  <a:t>LE MOURTIS</a:t>
            </a:r>
            <a:b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</a:br>
            <a:r>
              <a:rPr b="0" i="0"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andara"/>
              </a:rPr>
              <a:t>21, 22, 23 janvier 2026</a:t>
            </a:r>
          </a:p>
        </p:txBody>
      </p:sp>
      <p:sp>
        <p:nvSpPr>
          <p:cNvPr id="112" name="Google Shape;112;p1"/>
          <p:cNvSpPr txBox="1"/>
          <p:nvPr/>
        </p:nvSpPr>
        <p:spPr>
          <a:xfrm>
            <a:off x="381000" y="381000"/>
            <a:ext cx="2895600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3" name="Google Shape;11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4070781" cy="2708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"/>
          <p:cNvSpPr txBox="1"/>
          <p:nvPr/>
        </p:nvSpPr>
        <p:spPr>
          <a:xfrm>
            <a:off x="4271211" y="1720516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/>
          <p:nvPr/>
        </p:nvSpPr>
        <p:spPr>
          <a:xfrm>
            <a:off x="2339752" y="1124744"/>
            <a:ext cx="4248472" cy="2880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Informations diverses   </a:t>
            </a:r>
          </a:p>
        </p:txBody>
      </p:sp>
      <p:sp>
        <p:nvSpPr>
          <p:cNvPr id="181" name="Google Shape;181;p8"/>
          <p:cNvSpPr txBox="1"/>
          <p:nvPr/>
        </p:nvSpPr>
        <p:spPr>
          <a:xfrm>
            <a:off x="539426" y="2276872"/>
            <a:ext cx="8785225" cy="3554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Pour les élèves de plus de 16 ans: amener la carte vitale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Médicaments, pharmacie, ordonnance si traitement en cours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Repas du mercredi midi préparé par les familles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Amener un maillot de bain  (à confirmer)  </a:t>
            </a:r>
            <a:endParaRPr b="0" i="1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jeux de société, instrument de musique…</a:t>
            </a:r>
            <a:endParaRPr b="0" i="1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Drap lit en 90 (facultatif) + sac de couchage + serviette toilette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 règlement du lycée s’applique même lors des séjours en extérieur (alcool,    cigarettes, respect des lieux, des personnes … 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None/>
            </a:pPr>
            <a:r>
              <a:rPr b="0" i="1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🡪  Si nécessaire, les familles s’engagent à venir récupérer leur enfant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9"/>
          <p:cNvSpPr txBox="1"/>
          <p:nvPr/>
        </p:nvSpPr>
        <p:spPr>
          <a:xfrm>
            <a:off x="453777" y="3314221"/>
            <a:ext cx="813690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None/>
            </a:pPr>
            <a:r>
              <a:rPr b="1" i="1" lang="fr-FR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Hélène Geraud    06 63 56 25 38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9"/>
          <p:cNvSpPr/>
          <p:nvPr/>
        </p:nvSpPr>
        <p:spPr>
          <a:xfrm>
            <a:off x="2411760" y="996092"/>
            <a:ext cx="249851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omic Sans MS"/>
              <a:buNone/>
            </a:pPr>
            <a:r>
              <a:rPr b="1" i="0" lang="fr-FR" sz="3200" u="none" cap="none" strike="noStrik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CONTACT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9"/>
          <p:cNvSpPr txBox="1"/>
          <p:nvPr/>
        </p:nvSpPr>
        <p:spPr>
          <a:xfrm>
            <a:off x="503888" y="2541014"/>
            <a:ext cx="803668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None/>
            </a:pPr>
            <a:r>
              <a:rPr b="1" i="1" lang="fr-FR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EPS               06 78 89 31 27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50000">
              <a:srgbClr val="FFFFFF"/>
            </a:gs>
            <a:gs pos="100000">
              <a:srgbClr val="797998"/>
            </a:gs>
          </a:gsLst>
          <a:lin ang="2520000" scaled="0"/>
        </a:gra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"/>
          <p:cNvSpPr/>
          <p:nvPr/>
        </p:nvSpPr>
        <p:spPr>
          <a:xfrm>
            <a:off x="2095240" y="3049587"/>
            <a:ext cx="2736850" cy="6477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dk1"/>
                </a:solidFill>
                <a:latin typeface="Comic Sans MS"/>
              </a:rPr>
              <a:t>OBJECTIFS</a:t>
            </a:r>
          </a:p>
        </p:txBody>
      </p:sp>
      <p:sp>
        <p:nvSpPr>
          <p:cNvPr id="120" name="Google Shape;120;p2"/>
          <p:cNvSpPr txBox="1"/>
          <p:nvPr/>
        </p:nvSpPr>
        <p:spPr>
          <a:xfrm>
            <a:off x="395288" y="908050"/>
            <a:ext cx="3240087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4355976" y="709098"/>
            <a:ext cx="2591768" cy="57308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Activité de </a:t>
            </a:r>
            <a:b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</a:br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pleine nature </a:t>
            </a:r>
          </a:p>
        </p:txBody>
      </p:sp>
      <p:sp>
        <p:nvSpPr>
          <p:cNvPr id="122" name="Google Shape;122;p2"/>
          <p:cNvSpPr/>
          <p:nvPr/>
        </p:nvSpPr>
        <p:spPr>
          <a:xfrm>
            <a:off x="3923928" y="5342788"/>
            <a:ext cx="3671888" cy="73501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Connaissance de soi </a:t>
            </a:r>
            <a:b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</a:br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et défi personnel </a:t>
            </a:r>
          </a:p>
        </p:txBody>
      </p:sp>
      <p:sp>
        <p:nvSpPr>
          <p:cNvPr id="123" name="Google Shape;123;p2"/>
          <p:cNvSpPr/>
          <p:nvPr/>
        </p:nvSpPr>
        <p:spPr>
          <a:xfrm>
            <a:off x="789931" y="5342788"/>
            <a:ext cx="2088480" cy="50415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Vie </a:t>
            </a:r>
            <a:b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</a:br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associative</a:t>
            </a:r>
          </a:p>
        </p:txBody>
      </p:sp>
      <p:cxnSp>
        <p:nvCxnSpPr>
          <p:cNvPr id="124" name="Google Shape;124;p2"/>
          <p:cNvCxnSpPr/>
          <p:nvPr/>
        </p:nvCxnSpPr>
        <p:spPr>
          <a:xfrm flipH="1">
            <a:off x="1834171" y="3946358"/>
            <a:ext cx="1137629" cy="1167605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25" name="Google Shape;125;p2"/>
          <p:cNvSpPr/>
          <p:nvPr/>
        </p:nvSpPr>
        <p:spPr>
          <a:xfrm>
            <a:off x="421407" y="631070"/>
            <a:ext cx="3347666" cy="65442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Construction de nouvelles</a:t>
            </a:r>
            <a:b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</a:br>
            <a:r>
              <a:rPr b="0" i="0">
                <a:ln>
                  <a:noFill/>
                </a:ln>
                <a:solidFill>
                  <a:srgbClr val="C00000"/>
                </a:solidFill>
                <a:latin typeface="Comic Sans MS"/>
              </a:rPr>
              <a:t> habiletés motrices</a:t>
            </a:r>
          </a:p>
        </p:txBody>
      </p:sp>
      <p:cxnSp>
        <p:nvCxnSpPr>
          <p:cNvPr id="126" name="Google Shape;126;p2"/>
          <p:cNvCxnSpPr/>
          <p:nvPr/>
        </p:nvCxnSpPr>
        <p:spPr>
          <a:xfrm flipH="1" rot="10800000">
            <a:off x="3769073" y="1454600"/>
            <a:ext cx="1469768" cy="1324695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7" name="Google Shape;127;p2"/>
          <p:cNvCxnSpPr/>
          <p:nvPr/>
        </p:nvCxnSpPr>
        <p:spPr>
          <a:xfrm rot="10800000">
            <a:off x="1834171" y="1454600"/>
            <a:ext cx="1137629" cy="1324695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8" name="Google Shape;128;p2"/>
          <p:cNvCxnSpPr/>
          <p:nvPr/>
        </p:nvCxnSpPr>
        <p:spPr>
          <a:xfrm>
            <a:off x="3769073" y="3946358"/>
            <a:ext cx="1492776" cy="1167605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/>
          <p:nvPr/>
        </p:nvSpPr>
        <p:spPr>
          <a:xfrm>
            <a:off x="633663" y="950495"/>
            <a:ext cx="4191000" cy="4381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Le déroulement du séjour :</a:t>
            </a:r>
          </a:p>
        </p:txBody>
      </p:sp>
      <p:sp>
        <p:nvSpPr>
          <p:cNvPr id="134" name="Google Shape;134;p3"/>
          <p:cNvSpPr txBox="1"/>
          <p:nvPr/>
        </p:nvSpPr>
        <p:spPr>
          <a:xfrm>
            <a:off x="332874" y="2013284"/>
            <a:ext cx="8458200" cy="3993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Départ le 21 janvier 8h30 du LPPR, arrivée vers 11h sur le site du Mourtis.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Installation dans les chambres et location du matériel par groupe de 10.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b="0" i="0" lang="fr-FR" sz="1800" u="none" cap="none" strike="noStrike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12h Repas, casse-croûte fourni par les familles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Ski 13h – 17h.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 22 janvier, ski le matin, repas au chalet, ski l’après midi.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 23 janvier, ski 9h – 12h, repas au chalet, rangement des affaires et des chambres, ski 13h30 – 16h retour du matériel de location et départ de la station prévu vers 16h30 retour au LPPR 19h.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/>
          <p:nvPr/>
        </p:nvSpPr>
        <p:spPr>
          <a:xfrm>
            <a:off x="677416" y="517358"/>
            <a:ext cx="4038600" cy="50637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206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Les participants :</a:t>
            </a:r>
          </a:p>
        </p:txBody>
      </p:sp>
      <p:sp>
        <p:nvSpPr>
          <p:cNvPr id="140" name="Google Shape;140;p23"/>
          <p:cNvSpPr txBox="1"/>
          <p:nvPr/>
        </p:nvSpPr>
        <p:spPr>
          <a:xfrm>
            <a:off x="360438" y="1849416"/>
            <a:ext cx="7543800" cy="1569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Des élèves licenciés à l’association sportive du lycée.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Des élèves débutants dans l’activité. 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Des élèves n’ayant pas de sanction disciplinaire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3"/>
          <p:cNvSpPr txBox="1"/>
          <p:nvPr/>
        </p:nvSpPr>
        <p:spPr>
          <a:xfrm>
            <a:off x="5125089" y="585599"/>
            <a:ext cx="1503363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40 élèves  </a:t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23"/>
          <p:cNvSpPr/>
          <p:nvPr/>
        </p:nvSpPr>
        <p:spPr>
          <a:xfrm>
            <a:off x="677416" y="4054224"/>
            <a:ext cx="3733800" cy="38100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L'encadrement :</a:t>
            </a:r>
          </a:p>
        </p:txBody>
      </p:sp>
      <p:sp>
        <p:nvSpPr>
          <p:cNvPr id="143" name="Google Shape;143;p23"/>
          <p:cNvSpPr txBox="1"/>
          <p:nvPr/>
        </p:nvSpPr>
        <p:spPr>
          <a:xfrm>
            <a:off x="4716016" y="3952200"/>
            <a:ext cx="324874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mic Sans MS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8 adultes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3"/>
          <p:cNvSpPr txBox="1"/>
          <p:nvPr/>
        </p:nvSpPr>
        <p:spPr>
          <a:xfrm>
            <a:off x="381000" y="4664994"/>
            <a:ext cx="7764379" cy="14542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prof. EPS  =  Mme Mazel, Mme Le Deun, Mme Aranda, M. Gimenez 		          M. Cazes, M. Dutrey, M. Pouzet, Mme Geraud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 L’initiation au ski est assurée par l’équipe.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/>
          <p:nvPr/>
        </p:nvSpPr>
        <p:spPr>
          <a:xfrm>
            <a:off x="862263" y="649705"/>
            <a:ext cx="4702175" cy="57943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L’hébergement :</a:t>
            </a:r>
          </a:p>
        </p:txBody>
      </p:sp>
      <p:sp>
        <p:nvSpPr>
          <p:cNvPr id="150" name="Google Shape;150;p4"/>
          <p:cNvSpPr txBox="1"/>
          <p:nvPr/>
        </p:nvSpPr>
        <p:spPr>
          <a:xfrm>
            <a:off x="770021" y="2396840"/>
            <a:ext cx="7640054" cy="28161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Résidence de vacances « les sources » sur la station du Mourtis et proche     du loueur de ski (le Yéti)     </a:t>
            </a:r>
            <a:r>
              <a:rPr b="0" i="0" lang="fr-FR" sz="1800" u="sng" cap="none" strike="noStrike">
                <a:solidFill>
                  <a:srgbClr val="0070C0"/>
                </a:solidFill>
                <a:latin typeface="Comic Sans MS"/>
                <a:ea typeface="Comic Sans MS"/>
                <a:cs typeface="Comic Sans MS"/>
                <a:sym typeface="Comic Sans M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http://www.lessources-pcm.com</a:t>
            </a:r>
            <a:endParaRPr b="0" i="0" sz="1800" u="none" cap="none" strike="noStrike">
              <a:solidFill>
                <a:srgbClr val="0070C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Les repas sont pris sur place, celui du premier jour est fourni par les familles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Chambre de 4 ou 5, amener drap de dessous, sac de couchage taie de traversin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/>
          <p:nvPr/>
        </p:nvSpPr>
        <p:spPr>
          <a:xfrm>
            <a:off x="1007560" y="614518"/>
            <a:ext cx="4191000" cy="5810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L'équipement </a:t>
            </a:r>
          </a:p>
        </p:txBody>
      </p:sp>
      <p:sp>
        <p:nvSpPr>
          <p:cNvPr id="156" name="Google Shape;156;p24"/>
          <p:cNvSpPr txBox="1"/>
          <p:nvPr/>
        </p:nvSpPr>
        <p:spPr>
          <a:xfrm>
            <a:off x="631825" y="2347739"/>
            <a:ext cx="8247480" cy="30469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Les skis, chaussures et bâtons sont loués sur place. 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Le casque est obligatoire (compris dans la location)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Lunettes de soleil efficaces ou masque, crème solaire, gants, pantalon de ski, collants, vêtements chauds (pantalon et veste type Kway  interdits)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Serviette de toilette, maillot (piscine)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4300" lvl="0" marL="0" marR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L’AS prête des vêtements de ski (veste, pantalon, gants …)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567408" y="1052736"/>
            <a:ext cx="4940696" cy="50405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Notre démarche pédagogique  </a:t>
            </a:r>
          </a:p>
        </p:txBody>
      </p:sp>
      <p:sp>
        <p:nvSpPr>
          <p:cNvPr id="162" name="Google Shape;162;p5"/>
          <p:cNvSpPr txBox="1"/>
          <p:nvPr/>
        </p:nvSpPr>
        <p:spPr>
          <a:xfrm>
            <a:off x="755576" y="2492896"/>
            <a:ext cx="82530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Groupe de niveaux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Validation de compétences (marcher avec des skis, monter en escalier, déraper, s’arrêter, tourner …)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Passage des tests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	« cosmonaute » / 1</a:t>
            </a:r>
            <a:r>
              <a:rPr b="0" baseline="3000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ère</a:t>
            </a: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Fusée / 2</a:t>
            </a:r>
            <a:r>
              <a:rPr b="0" baseline="3000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ème</a:t>
            </a: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Fusée / 3ème Fusée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foulonneau.pdf&gt;" id="167" name="Google Shape;167;p6"/>
          <p:cNvSpPr/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68" name="Google Shape;16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568" y="620688"/>
            <a:ext cx="7632848" cy="5443168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/>
          <p:nvPr/>
        </p:nvSpPr>
        <p:spPr>
          <a:xfrm>
            <a:off x="1259632" y="836712"/>
            <a:ext cx="3555701" cy="43204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2060"/>
                </a:solidFill>
                <a:latin typeface="Comic Sans MS"/>
              </a:rPr>
              <a:t>Budget prévisionnel</a:t>
            </a:r>
          </a:p>
        </p:txBody>
      </p:sp>
      <p:sp>
        <p:nvSpPr>
          <p:cNvPr id="174" name="Google Shape;174;p7">
            <a:hlinkClick r:id="rId3"/>
          </p:cNvPr>
          <p:cNvSpPr/>
          <p:nvPr/>
        </p:nvSpPr>
        <p:spPr>
          <a:xfrm>
            <a:off x="8100392" y="1052736"/>
            <a:ext cx="665162" cy="47148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1897" y="60000"/>
                </a:moveTo>
                <a:lnTo>
                  <a:pt x="28103" y="15000"/>
                </a:lnTo>
                <a:lnTo>
                  <a:pt x="28103" y="105000"/>
                </a:lnTo>
                <a:close/>
              </a:path>
              <a:path extrusionOk="0" fill="darken" h="120000" w="120000">
                <a:moveTo>
                  <a:pt x="91897" y="60000"/>
                </a:moveTo>
                <a:lnTo>
                  <a:pt x="28103" y="15000"/>
                </a:lnTo>
                <a:lnTo>
                  <a:pt x="28103" y="105000"/>
                </a:lnTo>
                <a:close/>
              </a:path>
              <a:path extrusionOk="0" fill="none" h="120000" w="120000">
                <a:moveTo>
                  <a:pt x="91897" y="60000"/>
                </a:moveTo>
                <a:lnTo>
                  <a:pt x="28103" y="105000"/>
                </a:lnTo>
                <a:lnTo>
                  <a:pt x="28103" y="15000"/>
                </a:lnTo>
                <a:close/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2E663E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175" name="Google Shape;175;p7"/>
          <p:cNvGraphicFramePr/>
          <p:nvPr/>
        </p:nvGraphicFramePr>
        <p:xfrm>
          <a:off x="395529" y="19036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{8B20E5B3-88F4-47C2-B82B-9BFDAE37E4DD}</a:tableStyleId>
              </a:tblPr>
              <a:tblGrid>
                <a:gridCol w="1788275"/>
                <a:gridCol w="1111075"/>
                <a:gridCol w="1111075"/>
                <a:gridCol w="1354450"/>
                <a:gridCol w="1301525"/>
                <a:gridCol w="1703625"/>
              </a:tblGrid>
              <a:tr h="358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SKI</a:t>
                      </a:r>
                      <a:endParaRPr sz="1400" u="none" cap="none" strike="noStrike"/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484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BUDGET</a:t>
                      </a:r>
                      <a:endParaRPr sz="1400" u="none" cap="none" strike="noStrike"/>
                    </a:p>
                  </a:txBody>
                  <a:tcPr marT="5650" marB="0" marR="5650" marL="56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28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Détail</a:t>
                      </a:r>
                      <a:endParaRPr sz="1400" u="none" cap="none" strike="noStrike"/>
                    </a:p>
                  </a:txBody>
                  <a:tcPr marT="5650" marB="0" marR="5650" marL="56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cap="none" strike="noStrike"/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 </a:t>
                      </a:r>
                      <a:endParaRPr sz="1400" u="none" cap="none" strike="noStrike"/>
                    </a:p>
                  </a:txBody>
                  <a:tcPr marT="5650" marB="0" marR="5650" marL="5650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28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DÉPENSES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MONTANT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NOMBRE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SOUS TOTAL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C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RECETTES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C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MONTANT.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Location Matériel</a:t>
                      </a:r>
                      <a:endParaRPr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fr-FR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50</a:t>
                      </a: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€ 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/>
                        <a:t>2000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Famille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5000,00 €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Hébergement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48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/>
                        <a:t>4800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Foyer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1000</a:t>
                      </a: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,00 €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Transport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1290 €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/>
                        <a:t>1290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FCPE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?</a:t>
                      </a:r>
                      <a:r>
                        <a:rPr lang="fr-FR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           </a:t>
                      </a: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Forfait ado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25</a:t>
                      </a: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>
                          <a:solidFill>
                            <a:schemeClr val="dk1"/>
                          </a:solidFill>
                        </a:rPr>
                        <a:t>1000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AS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Forfait adulte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58</a:t>
                      </a: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/>
                        <a:t>174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Goûters AS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30,00 €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fr-FR" sz="1400" u="none" cap="none" strike="noStrike">
                          <a:solidFill>
                            <a:srgbClr val="08212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 u="none" cap="none" strike="noStrike"/>
                        <a:t>90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  <a:tr h="387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Total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fr-FR" sz="1400" u="none" cap="none" strike="noStrike">
                          <a:solidFill>
                            <a:srgbClr val="2AAFC5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2AAFC5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fr-FR">
                          <a:solidFill>
                            <a:srgbClr val="3FBFD6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9</a:t>
                      </a:r>
                      <a:r>
                        <a:rPr b="1" i="0" lang="fr-FR" sz="1400" u="none" cap="none" strike="noStrike">
                          <a:solidFill>
                            <a:srgbClr val="3FBFD6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354 €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1" i="0" sz="1400" u="none" cap="none" strike="noStrike">
                        <a:solidFill>
                          <a:srgbClr val="2AAFC5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fr-FR">
                          <a:solidFill>
                            <a:srgbClr val="C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3354</a:t>
                      </a:r>
                      <a:r>
                        <a:rPr b="1" i="0" lang="fr-FR" sz="1400" u="none" cap="none" strike="noStrike">
                          <a:solidFill>
                            <a:srgbClr val="C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,00 €</a:t>
                      </a:r>
                      <a:endParaRPr sz="1400" u="none" cap="none" strike="noStrike"/>
                    </a:p>
                  </a:txBody>
                  <a:tcPr marT="5650" marB="0" marR="5650" marL="56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82125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1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Rétrospection">
  <a:themeElements>
    <a:clrScheme name="Rétrospection">
      <a:dk1>
        <a:srgbClr val="000000"/>
      </a:dk1>
      <a:lt1>
        <a:srgbClr val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2016-01-11T16:23:03Z</dcterms:created>
  <dc:creator>eps</dc:creator>
</cp:coreProperties>
</file>